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6" r:id="rId5"/>
    <p:sldId id="264" r:id="rId6"/>
    <p:sldId id="265" r:id="rId7"/>
    <p:sldId id="267" r:id="rId8"/>
    <p:sldId id="261" r:id="rId9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56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EH3aAXxCruq+IK3wPcawM+Ndv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  <a:srgbClr val="D11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658"/>
  </p:normalViewPr>
  <p:slideViewPr>
    <p:cSldViewPr snapToGrid="0">
      <p:cViewPr varScale="1">
        <p:scale>
          <a:sx n="120" d="100"/>
          <a:sy n="120" d="100"/>
        </p:scale>
        <p:origin x="2104" y="184"/>
      </p:cViewPr>
      <p:guideLst>
        <p:guide orient="horz" pos="2304"/>
        <p:guide pos="2880"/>
        <p:guide orient="horz" pos="1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bd9321e4f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4bd9321e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34bd9321e4f_0_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293275ec8_0_111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c293275ec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2c293275ec8_0_11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D298A4AB-6EEC-7F04-EB00-577BE1766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293275ec8_0_111:notes">
            <a:extLst>
              <a:ext uri="{FF2B5EF4-FFF2-40B4-BE49-F238E27FC236}">
                <a16:creationId xmlns:a16="http://schemas.microsoft.com/office/drawing/2014/main" id="{AC93C58E-6944-5422-C413-FF064481DE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c293275ec8_0_111:notes">
            <a:extLst>
              <a:ext uri="{FF2B5EF4-FFF2-40B4-BE49-F238E27FC236}">
                <a16:creationId xmlns:a16="http://schemas.microsoft.com/office/drawing/2014/main" id="{76513B85-5073-406C-86AC-0403FCBA17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2c293275ec8_0_111:notes">
            <a:extLst>
              <a:ext uri="{FF2B5EF4-FFF2-40B4-BE49-F238E27FC236}">
                <a16:creationId xmlns:a16="http://schemas.microsoft.com/office/drawing/2014/main" id="{4CC3B749-2327-FF0A-D9CB-F250660881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25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A7FCD486-4E54-526B-12FE-5F5F879CE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293275ec8_0_111:notes">
            <a:extLst>
              <a:ext uri="{FF2B5EF4-FFF2-40B4-BE49-F238E27FC236}">
                <a16:creationId xmlns:a16="http://schemas.microsoft.com/office/drawing/2014/main" id="{C563153A-394F-EDF0-D439-17568B7F04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c293275ec8_0_111:notes">
            <a:extLst>
              <a:ext uri="{FF2B5EF4-FFF2-40B4-BE49-F238E27FC236}">
                <a16:creationId xmlns:a16="http://schemas.microsoft.com/office/drawing/2014/main" id="{E20611E7-BAB1-425F-9FE3-A4E0F27919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2c293275ec8_0_111:notes">
            <a:extLst>
              <a:ext uri="{FF2B5EF4-FFF2-40B4-BE49-F238E27FC236}">
                <a16:creationId xmlns:a16="http://schemas.microsoft.com/office/drawing/2014/main" id="{80661D55-B8EF-64FD-DDCA-45A30423D1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44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62124265-0DC2-A5F1-8CBB-B9AB2F2F4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293275ec8_0_111:notes">
            <a:extLst>
              <a:ext uri="{FF2B5EF4-FFF2-40B4-BE49-F238E27FC236}">
                <a16:creationId xmlns:a16="http://schemas.microsoft.com/office/drawing/2014/main" id="{F22611CB-846C-9B54-8B7E-31D86E12ED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c293275ec8_0_111:notes">
            <a:extLst>
              <a:ext uri="{FF2B5EF4-FFF2-40B4-BE49-F238E27FC236}">
                <a16:creationId xmlns:a16="http://schemas.microsoft.com/office/drawing/2014/main" id="{5526F816-A207-01DB-2F80-F9AF14EBAC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2c293275ec8_0_111:notes">
            <a:extLst>
              <a:ext uri="{FF2B5EF4-FFF2-40B4-BE49-F238E27FC236}">
                <a16:creationId xmlns:a16="http://schemas.microsoft.com/office/drawing/2014/main" id="{8B45F14E-9EC5-9464-B430-A7C7543AFB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89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3E62CC38-375D-3BB8-6BE9-2CA27F1B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293275ec8_0_111:notes">
            <a:extLst>
              <a:ext uri="{FF2B5EF4-FFF2-40B4-BE49-F238E27FC236}">
                <a16:creationId xmlns:a16="http://schemas.microsoft.com/office/drawing/2014/main" id="{4CAF191A-198A-45DC-B430-50C1497CA6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c293275ec8_0_111:notes">
            <a:extLst>
              <a:ext uri="{FF2B5EF4-FFF2-40B4-BE49-F238E27FC236}">
                <a16:creationId xmlns:a16="http://schemas.microsoft.com/office/drawing/2014/main" id="{1FF6D6F8-56F9-3FF4-A74E-3E8B0B79B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g2c293275ec8_0_111:notes">
            <a:extLst>
              <a:ext uri="{FF2B5EF4-FFF2-40B4-BE49-F238E27FC236}">
                <a16:creationId xmlns:a16="http://schemas.microsoft.com/office/drawing/2014/main" id="{5858FEF8-5368-1D5B-F39F-F91C74F883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44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bd9321e4f_0_18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4bd9321e4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g34bd9321e4f_0_1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5028846" y="3932124"/>
            <a:ext cx="289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accent6"/>
                </a:solidFill>
              </a:rPr>
              <a:t>Webinar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accent6"/>
                </a:solidFill>
              </a:rPr>
              <a:t>April 16th, 2pm ET</a:t>
            </a:r>
            <a:endParaRPr sz="1800" b="1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4390405" y="2345689"/>
            <a:ext cx="4172482" cy="227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 dirty="0">
                <a:solidFill>
                  <a:srgbClr val="000090"/>
                </a:solidFill>
              </a:rPr>
              <a:t>30 Years of HSIs:</a:t>
            </a:r>
            <a:br>
              <a:rPr lang="en-US" sz="3600" b="1" dirty="0">
                <a:solidFill>
                  <a:srgbClr val="000090"/>
                </a:solidFill>
              </a:rPr>
            </a:br>
            <a:r>
              <a:rPr lang="en-US" sz="3600" b="1" dirty="0">
                <a:solidFill>
                  <a:srgbClr val="000090"/>
                </a:solidFill>
              </a:rPr>
              <a:t>Improving Access to Quality for 30%</a:t>
            </a:r>
            <a:endParaRPr sz="3600" b="1" dirty="0">
              <a:solidFill>
                <a:srgbClr val="00009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solidFill>
                <a:srgbClr val="00009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600" b="1" dirty="0">
              <a:solidFill>
                <a:srgbClr val="000000"/>
              </a:solidFill>
            </a:endParaRPr>
          </a:p>
        </p:txBody>
      </p:sp>
      <p:cxnSp>
        <p:nvCxnSpPr>
          <p:cNvPr id="96" name="Google Shape;96;p1"/>
          <p:cNvCxnSpPr/>
          <p:nvPr/>
        </p:nvCxnSpPr>
        <p:spPr>
          <a:xfrm>
            <a:off x="381000" y="6248400"/>
            <a:ext cx="68580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"/>
          <p:cNvCxnSpPr/>
          <p:nvPr/>
        </p:nvCxnSpPr>
        <p:spPr>
          <a:xfrm>
            <a:off x="533400" y="685800"/>
            <a:ext cx="79248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"/>
          <p:cNvSpPr txBox="1"/>
          <p:nvPr/>
        </p:nvSpPr>
        <p:spPr>
          <a:xfrm>
            <a:off x="870031" y="6295992"/>
            <a:ext cx="5896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www.EdExcelencia.org               @EdExcelencia                #LatinoStudentSuccess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052" y="5834137"/>
            <a:ext cx="1641003" cy="73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ue and white banner with white text&#10;&#10;Description automatically generated">
            <a:extLst>
              <a:ext uri="{FF2B5EF4-FFF2-40B4-BE49-F238E27FC236}">
                <a16:creationId xmlns:a16="http://schemas.microsoft.com/office/drawing/2014/main" id="{C157C0CB-3496-7A87-EE9A-8DB35B2FF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78" y="1204280"/>
            <a:ext cx="3436924" cy="44494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g34bd9321e4f_0_0"/>
          <p:cNvCxnSpPr/>
          <p:nvPr/>
        </p:nvCxnSpPr>
        <p:spPr>
          <a:xfrm>
            <a:off x="381000" y="6248400"/>
            <a:ext cx="68580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g34bd9321e4f_0_0"/>
          <p:cNvCxnSpPr/>
          <p:nvPr/>
        </p:nvCxnSpPr>
        <p:spPr>
          <a:xfrm>
            <a:off x="533400" y="685800"/>
            <a:ext cx="79248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g34bd9321e4f_0_0"/>
          <p:cNvSpPr txBox="1"/>
          <p:nvPr/>
        </p:nvSpPr>
        <p:spPr>
          <a:xfrm>
            <a:off x="870031" y="6295992"/>
            <a:ext cx="589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www.EdExcelencia.org               @EdExcelencia                #LatinoStudentSuccess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4bd9321e4f_0_0"/>
          <p:cNvSpPr txBox="1">
            <a:spLocks noGrp="1"/>
          </p:cNvSpPr>
          <p:nvPr>
            <p:ph type="ctrTitle"/>
          </p:nvPr>
        </p:nvSpPr>
        <p:spPr>
          <a:xfrm>
            <a:off x="609600" y="733392"/>
            <a:ext cx="7772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>
                <a:solidFill>
                  <a:srgbClr val="002060"/>
                </a:solidFill>
              </a:rPr>
              <a:t>Today’s Agenda</a:t>
            </a:r>
            <a:endParaRPr sz="3200" dirty="0">
              <a:solidFill>
                <a:srgbClr val="002060"/>
              </a:solidFill>
            </a:endParaRPr>
          </a:p>
        </p:txBody>
      </p:sp>
      <p:pic>
        <p:nvPicPr>
          <p:cNvPr id="135" name="Google Shape;135;g34bd9321e4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052" y="5834137"/>
            <a:ext cx="1641004" cy="739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95728C-563A-2CC5-C12C-6C408650AA43}"/>
              </a:ext>
            </a:extLst>
          </p:cNvPr>
          <p:cNvSpPr txBox="1"/>
          <p:nvPr/>
        </p:nvSpPr>
        <p:spPr>
          <a:xfrm>
            <a:off x="609600" y="1852508"/>
            <a:ext cx="7096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Welcome and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Overview of </a:t>
            </a:r>
            <a:r>
              <a:rPr lang="en-US" sz="2400" i="1" dirty="0" err="1"/>
              <a:t>Excelencia’s</a:t>
            </a:r>
            <a:r>
              <a:rPr lang="en-US" sz="2400" dirty="0"/>
              <a:t> latest analysis on HSIs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Panel discussion with institutional leaders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g2c293275ec8_0_111"/>
          <p:cNvCxnSpPr/>
          <p:nvPr/>
        </p:nvCxnSpPr>
        <p:spPr>
          <a:xfrm>
            <a:off x="381000" y="6248400"/>
            <a:ext cx="68580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g2c293275ec8_0_111"/>
          <p:cNvCxnSpPr/>
          <p:nvPr/>
        </p:nvCxnSpPr>
        <p:spPr>
          <a:xfrm>
            <a:off x="533400" y="685800"/>
            <a:ext cx="79248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g2c293275ec8_0_111"/>
          <p:cNvSpPr txBox="1"/>
          <p:nvPr/>
        </p:nvSpPr>
        <p:spPr>
          <a:xfrm>
            <a:off x="870031" y="6295992"/>
            <a:ext cx="589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www.EdExcelencia.org               @EdExcelencia                #LatinoStudentSuccess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c293275ec8_0_111"/>
          <p:cNvSpPr txBox="1">
            <a:spLocks noGrp="1"/>
          </p:cNvSpPr>
          <p:nvPr>
            <p:ph type="ctrTitle"/>
          </p:nvPr>
        </p:nvSpPr>
        <p:spPr>
          <a:xfrm>
            <a:off x="533400" y="733392"/>
            <a:ext cx="7772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>
                <a:solidFill>
                  <a:srgbClr val="002060"/>
                </a:solidFill>
              </a:rPr>
              <a:t>This year marks 30 years of federal funding for HSIs.</a:t>
            </a:r>
            <a:endParaRPr sz="2400" dirty="0">
              <a:solidFill>
                <a:srgbClr val="002060"/>
              </a:solidFill>
            </a:endParaRPr>
          </a:p>
        </p:txBody>
      </p:sp>
      <p:pic>
        <p:nvPicPr>
          <p:cNvPr id="125" name="Google Shape;125;g2c293275ec8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052" y="5834137"/>
            <a:ext cx="1641003" cy="739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8DD61A-5838-400B-27D2-DC3DF34C5D3A}"/>
              </a:ext>
            </a:extLst>
          </p:cNvPr>
          <p:cNvSpPr txBox="1"/>
          <p:nvPr/>
        </p:nvSpPr>
        <p:spPr>
          <a:xfrm>
            <a:off x="1066631" y="1472072"/>
            <a:ext cx="7664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1992: </a:t>
            </a:r>
            <a:r>
              <a:rPr lang="en-US" sz="2000" dirty="0"/>
              <a:t>HSIs first included in legislation in the Higher Education Act.</a:t>
            </a:r>
          </a:p>
          <a:p>
            <a:endParaRPr lang="en-US" sz="2000" dirty="0"/>
          </a:p>
          <a:p>
            <a:r>
              <a:rPr lang="en-US" sz="2000" b="1" dirty="0"/>
              <a:t>1995: </a:t>
            </a:r>
            <a:r>
              <a:rPr lang="en-US" sz="2000" dirty="0"/>
              <a:t>HSIs received dedicated federal funding to build capacity, improve academic quality, and expand access for Latino and</a:t>
            </a:r>
          </a:p>
          <a:p>
            <a:r>
              <a:rPr lang="en-US" sz="2000" dirty="0"/>
              <a:t>other low-income students through the </a:t>
            </a:r>
            <a:r>
              <a:rPr lang="en-US" sz="2000" b="1" dirty="0"/>
              <a:t>Developing Hispanic-Serving Institutions Program (Title V).</a:t>
            </a:r>
          </a:p>
          <a:p>
            <a:endParaRPr lang="en-US" sz="2000" b="1" dirty="0"/>
          </a:p>
          <a:p>
            <a:r>
              <a:rPr lang="en-US" sz="2000" b="1" dirty="0"/>
              <a:t>2025: </a:t>
            </a:r>
            <a:r>
              <a:rPr lang="en-US" sz="2000" dirty="0"/>
              <a:t>Over 30 years, funding for HSIs in Title V, Part A has </a:t>
            </a:r>
            <a:r>
              <a:rPr lang="en-US" sz="2000" b="1" dirty="0"/>
              <a:t>increased but the number of HSIs has also grown.</a:t>
            </a:r>
          </a:p>
          <a:p>
            <a:endParaRPr lang="en-US" sz="2000" dirty="0"/>
          </a:p>
          <a:p>
            <a:r>
              <a:rPr lang="en-US" sz="2000" dirty="0"/>
              <a:t>While most HSIs have applied for Title V funds at least once,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less than </a:t>
            </a:r>
            <a:r>
              <a:rPr lang="en-US" sz="2000" b="1" dirty="0">
                <a:solidFill>
                  <a:srgbClr val="D11242"/>
                </a:solidFill>
              </a:rPr>
              <a:t>one in three </a:t>
            </a:r>
            <a:r>
              <a:rPr lang="en-US" sz="2000" dirty="0"/>
              <a:t>have been awarded this funding.</a:t>
            </a:r>
          </a:p>
        </p:txBody>
      </p:sp>
      <p:pic>
        <p:nvPicPr>
          <p:cNvPr id="8" name="Graphic 7" descr="Daily calendar outline">
            <a:extLst>
              <a:ext uri="{FF2B5EF4-FFF2-40B4-BE49-F238E27FC236}">
                <a16:creationId xmlns:a16="http://schemas.microsoft.com/office/drawing/2014/main" id="{18E10ACB-E78F-01E8-D530-827D7FA50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696" y="2060144"/>
            <a:ext cx="736480" cy="736480"/>
          </a:xfrm>
          <a:prstGeom prst="rect">
            <a:avLst/>
          </a:prstGeom>
        </p:spPr>
      </p:pic>
      <p:pic>
        <p:nvPicPr>
          <p:cNvPr id="9" name="Graphic 8" descr="Daily calendar outline">
            <a:extLst>
              <a:ext uri="{FF2B5EF4-FFF2-40B4-BE49-F238E27FC236}">
                <a16:creationId xmlns:a16="http://schemas.microsoft.com/office/drawing/2014/main" id="{F6CF9AB0-F06A-72B3-116D-0E8CFCB67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049" y="1312392"/>
            <a:ext cx="736480" cy="736480"/>
          </a:xfrm>
          <a:prstGeom prst="rect">
            <a:avLst/>
          </a:prstGeom>
        </p:spPr>
      </p:pic>
      <p:pic>
        <p:nvPicPr>
          <p:cNvPr id="11" name="Graphic 10" descr="Harvey Balls 35% with solid fill">
            <a:extLst>
              <a:ext uri="{FF2B5EF4-FFF2-40B4-BE49-F238E27FC236}">
                <a16:creationId xmlns:a16="http://schemas.microsoft.com/office/drawing/2014/main" id="{1BBFA019-B905-B775-216E-7EDB17CCF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221" y="4494295"/>
            <a:ext cx="763429" cy="763429"/>
          </a:xfrm>
          <a:prstGeom prst="rect">
            <a:avLst/>
          </a:prstGeom>
        </p:spPr>
      </p:pic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FDDD1711-3C59-3311-F9C7-0CF2B65AD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696" y="3582895"/>
            <a:ext cx="736480" cy="736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BE6DC72E-368A-7E68-6E0A-E095B7D8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g2c293275ec8_0_111">
            <a:extLst>
              <a:ext uri="{FF2B5EF4-FFF2-40B4-BE49-F238E27FC236}">
                <a16:creationId xmlns:a16="http://schemas.microsoft.com/office/drawing/2014/main" id="{467178B1-2184-24E7-19CB-F18E76B876A5}"/>
              </a:ext>
            </a:extLst>
          </p:cNvPr>
          <p:cNvCxnSpPr/>
          <p:nvPr/>
        </p:nvCxnSpPr>
        <p:spPr>
          <a:xfrm>
            <a:off x="381000" y="6248400"/>
            <a:ext cx="68580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g2c293275ec8_0_111">
            <a:extLst>
              <a:ext uri="{FF2B5EF4-FFF2-40B4-BE49-F238E27FC236}">
                <a16:creationId xmlns:a16="http://schemas.microsoft.com/office/drawing/2014/main" id="{8B6C0BB2-3A93-DCA4-988B-9FB45596F5D6}"/>
              </a:ext>
            </a:extLst>
          </p:cNvPr>
          <p:cNvCxnSpPr/>
          <p:nvPr/>
        </p:nvCxnSpPr>
        <p:spPr>
          <a:xfrm>
            <a:off x="533400" y="685800"/>
            <a:ext cx="79248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g2c293275ec8_0_111">
            <a:extLst>
              <a:ext uri="{FF2B5EF4-FFF2-40B4-BE49-F238E27FC236}">
                <a16:creationId xmlns:a16="http://schemas.microsoft.com/office/drawing/2014/main" id="{6961B2C8-3EC1-CCB9-8ECD-7DA1792F8B8A}"/>
              </a:ext>
            </a:extLst>
          </p:cNvPr>
          <p:cNvSpPr txBox="1"/>
          <p:nvPr/>
        </p:nvSpPr>
        <p:spPr>
          <a:xfrm>
            <a:off x="870031" y="6295992"/>
            <a:ext cx="589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www.EdExcelencia.org               @EdExcelencia                #LatinoStudentSuccess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c293275ec8_0_111">
            <a:extLst>
              <a:ext uri="{FF2B5EF4-FFF2-40B4-BE49-F238E27FC236}">
                <a16:creationId xmlns:a16="http://schemas.microsoft.com/office/drawing/2014/main" id="{5B962418-46E0-8127-136A-9AB8B583282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3400" y="776255"/>
            <a:ext cx="7772400" cy="66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>
                <a:solidFill>
                  <a:srgbClr val="002060"/>
                </a:solidFill>
              </a:rPr>
              <a:t>Over 30 years, funding for HSIs has increased; the number of HSIs has grown significantly as well.</a:t>
            </a:r>
            <a:endParaRPr sz="2400" dirty="0">
              <a:solidFill>
                <a:srgbClr val="002060"/>
              </a:solidFill>
            </a:endParaRPr>
          </a:p>
        </p:txBody>
      </p:sp>
      <p:pic>
        <p:nvPicPr>
          <p:cNvPr id="125" name="Google Shape;125;g2c293275ec8_0_111">
            <a:extLst>
              <a:ext uri="{FF2B5EF4-FFF2-40B4-BE49-F238E27FC236}">
                <a16:creationId xmlns:a16="http://schemas.microsoft.com/office/drawing/2014/main" id="{400AAFD5-8A8D-4271-52D2-4A82E95642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052" y="5834137"/>
            <a:ext cx="1641003" cy="73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2.png" descr="A graph of a graph showing the growth of a company&#10;&#10;AI-generated content may be incorrect.">
            <a:extLst>
              <a:ext uri="{FF2B5EF4-FFF2-40B4-BE49-F238E27FC236}">
                <a16:creationId xmlns:a16="http://schemas.microsoft.com/office/drawing/2014/main" id="{F31656F5-A18A-9542-650D-44976C2299A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41336" y="1562422"/>
            <a:ext cx="7107264" cy="4230842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08E96B-3EFC-3594-0D0B-227C98F1F87E}"/>
              </a:ext>
            </a:extLst>
          </p:cNvPr>
          <p:cNvSpPr txBox="1"/>
          <p:nvPr/>
        </p:nvSpPr>
        <p:spPr>
          <a:xfrm>
            <a:off x="741336" y="5762939"/>
            <a:ext cx="710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en-US" sz="800" dirty="0"/>
              <a:t>Source:</a:t>
            </a:r>
            <a:r>
              <a:rPr lang="en-US" sz="800" dirty="0">
                <a:latin typeface="Arial" panose="020B0604020202020204" pitchFamily="34" charset="0"/>
              </a:rPr>
              <a:t> </a:t>
            </a:r>
            <a:r>
              <a:rPr lang="en-US" sz="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Excelencia</a:t>
            </a:r>
            <a:r>
              <a:rPr lang="en-U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Education analysis using U.S. Department of Education, NCES, IPEDS, 1994-2023 Fall Enrollment and Institutional Characteristics Surveys; and, U.S. Department of Education, Developing Hispanic-Serving Institutions Program - Title V Funding Status, https://www2.ed.gov/programs/</a:t>
            </a:r>
            <a:r>
              <a:rPr lang="en-US" sz="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idueshsi</a:t>
            </a:r>
            <a:r>
              <a:rPr lang="en-U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en-US" sz="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funding.html</a:t>
            </a:r>
            <a:r>
              <a:rPr lang="en-US" sz="800" dirty="0">
                <a:effectLst/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6198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BBB6B7EE-4C1B-2822-5825-4DAD98B15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g2c293275ec8_0_111">
            <a:extLst>
              <a:ext uri="{FF2B5EF4-FFF2-40B4-BE49-F238E27FC236}">
                <a16:creationId xmlns:a16="http://schemas.microsoft.com/office/drawing/2014/main" id="{302EE1E1-FCE8-CF4B-6599-9E05EB9B7A41}"/>
              </a:ext>
            </a:extLst>
          </p:cNvPr>
          <p:cNvCxnSpPr/>
          <p:nvPr/>
        </p:nvCxnSpPr>
        <p:spPr>
          <a:xfrm>
            <a:off x="381000" y="6248400"/>
            <a:ext cx="68580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g2c293275ec8_0_111">
            <a:extLst>
              <a:ext uri="{FF2B5EF4-FFF2-40B4-BE49-F238E27FC236}">
                <a16:creationId xmlns:a16="http://schemas.microsoft.com/office/drawing/2014/main" id="{D98AA7A5-04F0-9B11-48C9-733BE1DC9667}"/>
              </a:ext>
            </a:extLst>
          </p:cNvPr>
          <p:cNvCxnSpPr/>
          <p:nvPr/>
        </p:nvCxnSpPr>
        <p:spPr>
          <a:xfrm>
            <a:off x="533400" y="685800"/>
            <a:ext cx="79248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g2c293275ec8_0_111">
            <a:extLst>
              <a:ext uri="{FF2B5EF4-FFF2-40B4-BE49-F238E27FC236}">
                <a16:creationId xmlns:a16="http://schemas.microsoft.com/office/drawing/2014/main" id="{6CDC4089-1D55-47B9-B064-5BAC87B76A93}"/>
              </a:ext>
            </a:extLst>
          </p:cNvPr>
          <p:cNvSpPr txBox="1"/>
          <p:nvPr/>
        </p:nvSpPr>
        <p:spPr>
          <a:xfrm>
            <a:off x="870031" y="6295992"/>
            <a:ext cx="589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www.EdExcelencia.org               @EdExcelencia                #LatinoStudentSuccess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c293275ec8_0_111">
            <a:extLst>
              <a:ext uri="{FF2B5EF4-FFF2-40B4-BE49-F238E27FC236}">
                <a16:creationId xmlns:a16="http://schemas.microsoft.com/office/drawing/2014/main" id="{47B67BB8-338F-0B12-CA15-459D292B9F9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3399" y="735102"/>
            <a:ext cx="8415656" cy="84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>
                <a:solidFill>
                  <a:srgbClr val="002060"/>
                </a:solidFill>
              </a:rPr>
              <a:t>Over 1,000 institutions are now HSIs or on their way to becoming an HSI. Over 250 offer graduate programs. </a:t>
            </a:r>
            <a:endParaRPr sz="2400" dirty="0">
              <a:solidFill>
                <a:srgbClr val="002060"/>
              </a:solidFill>
            </a:endParaRPr>
          </a:p>
        </p:txBody>
      </p:sp>
      <p:pic>
        <p:nvPicPr>
          <p:cNvPr id="125" name="Google Shape;125;g2c293275ec8_0_111">
            <a:extLst>
              <a:ext uri="{FF2B5EF4-FFF2-40B4-BE49-F238E27FC236}">
                <a16:creationId xmlns:a16="http://schemas.microsoft.com/office/drawing/2014/main" id="{5F5D9D7C-72BA-F9F9-D334-F1B921B08D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052" y="5834137"/>
            <a:ext cx="1641003" cy="739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79590C-804E-E340-A309-4384CF327674}"/>
              </a:ext>
            </a:extLst>
          </p:cNvPr>
          <p:cNvSpPr txBox="1"/>
          <p:nvPr/>
        </p:nvSpPr>
        <p:spPr>
          <a:xfrm>
            <a:off x="870031" y="2138567"/>
            <a:ext cx="177563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11242"/>
                </a:solidFill>
              </a:rPr>
              <a:t>602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HSIs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11EE1-ABAC-37C9-578C-7E34738AF65F}"/>
              </a:ext>
            </a:extLst>
          </p:cNvPr>
          <p:cNvSpPr txBox="1"/>
          <p:nvPr/>
        </p:nvSpPr>
        <p:spPr>
          <a:xfrm>
            <a:off x="3607981" y="2138567"/>
            <a:ext cx="177563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11242"/>
                </a:solidFill>
              </a:rPr>
              <a:t>418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 err="1"/>
              <a:t>eHSIs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713B7-D55C-E8FA-28D8-2D2A42A2180B}"/>
              </a:ext>
            </a:extLst>
          </p:cNvPr>
          <p:cNvSpPr txBox="1"/>
          <p:nvPr/>
        </p:nvSpPr>
        <p:spPr>
          <a:xfrm>
            <a:off x="3607980" y="4202289"/>
            <a:ext cx="177563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11242"/>
                </a:solidFill>
              </a:rPr>
              <a:t>257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 err="1"/>
              <a:t>gHSIs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25CC7-D25C-2F06-C270-346C71E321D0}"/>
              </a:ext>
            </a:extLst>
          </p:cNvPr>
          <p:cNvSpPr txBox="1"/>
          <p:nvPr/>
        </p:nvSpPr>
        <p:spPr>
          <a:xfrm>
            <a:off x="753533" y="5759711"/>
            <a:ext cx="710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en-US" sz="800" dirty="0"/>
              <a:t>Source: </a:t>
            </a:r>
            <a:r>
              <a:rPr lang="en-US" sz="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Excelencia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Education analysis using U.S. Department of Education, NCES, IPEDS, 2023 Fall Enrollment, Institutional Characteristics, and Completions Surveys.</a:t>
            </a:r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B5DC3-4AAD-49D5-73DB-4ED609E115C2}"/>
              </a:ext>
            </a:extLst>
          </p:cNvPr>
          <p:cNvSpPr txBox="1"/>
          <p:nvPr/>
        </p:nvSpPr>
        <p:spPr>
          <a:xfrm>
            <a:off x="2882015" y="2415565"/>
            <a:ext cx="580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529B"/>
                </a:solidFill>
              </a:rPr>
              <a:t>+</a:t>
            </a:r>
            <a:endParaRPr lang="en-US" dirty="0">
              <a:solidFill>
                <a:srgbClr val="00529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F518E8-1983-FD13-FA09-BF91575E7BD5}"/>
              </a:ext>
            </a:extLst>
          </p:cNvPr>
          <p:cNvSpPr txBox="1"/>
          <p:nvPr/>
        </p:nvSpPr>
        <p:spPr>
          <a:xfrm>
            <a:off x="5572538" y="2415565"/>
            <a:ext cx="580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529B"/>
                </a:solidFill>
              </a:rPr>
              <a:t>=</a:t>
            </a:r>
            <a:endParaRPr lang="en-US" dirty="0">
              <a:solidFill>
                <a:srgbClr val="00529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826CD-E127-943A-6CBA-D312E7F4A350}"/>
              </a:ext>
            </a:extLst>
          </p:cNvPr>
          <p:cNvSpPr txBox="1"/>
          <p:nvPr/>
        </p:nvSpPr>
        <p:spPr>
          <a:xfrm>
            <a:off x="6152984" y="2351782"/>
            <a:ext cx="1898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11242"/>
                </a:solidFill>
              </a:rPr>
              <a:t>1,020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institutions</a:t>
            </a:r>
            <a:endParaRPr lang="en-US" sz="800" b="1" dirty="0">
              <a:solidFill>
                <a:srgbClr val="002060"/>
              </a:solidFill>
            </a:endParaRP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DAE98624-443D-468B-396C-AB856A66BF3F}"/>
              </a:ext>
            </a:extLst>
          </p:cNvPr>
          <p:cNvCxnSpPr>
            <a:cxnSpLocks/>
            <a:stCxn id="2" idx="2"/>
            <a:endCxn id="4" idx="1"/>
          </p:cNvCxnSpPr>
          <p:nvPr/>
        </p:nvCxnSpPr>
        <p:spPr>
          <a:xfrm rot="16200000" flipH="1">
            <a:off x="1981914" y="3237942"/>
            <a:ext cx="1402003" cy="185013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4265288-68F6-970F-00C5-D420A1823F60}"/>
              </a:ext>
            </a:extLst>
          </p:cNvPr>
          <p:cNvSpPr txBox="1"/>
          <p:nvPr/>
        </p:nvSpPr>
        <p:spPr>
          <a:xfrm>
            <a:off x="1929584" y="4556231"/>
            <a:ext cx="150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Subset of HSIs</a:t>
            </a:r>
          </a:p>
        </p:txBody>
      </p:sp>
    </p:spTree>
    <p:extLst>
      <p:ext uri="{BB962C8B-B14F-4D97-AF65-F5344CB8AC3E}">
        <p14:creationId xmlns:p14="http://schemas.microsoft.com/office/powerpoint/2010/main" val="292532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E121A769-2883-FDE9-5C08-461561F95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g2c293275ec8_0_111">
            <a:extLst>
              <a:ext uri="{FF2B5EF4-FFF2-40B4-BE49-F238E27FC236}">
                <a16:creationId xmlns:a16="http://schemas.microsoft.com/office/drawing/2014/main" id="{4A8E8436-2BC7-1A6C-D314-8673D0258F78}"/>
              </a:ext>
            </a:extLst>
          </p:cNvPr>
          <p:cNvCxnSpPr/>
          <p:nvPr/>
        </p:nvCxnSpPr>
        <p:spPr>
          <a:xfrm>
            <a:off x="381000" y="6248400"/>
            <a:ext cx="68580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g2c293275ec8_0_111">
            <a:extLst>
              <a:ext uri="{FF2B5EF4-FFF2-40B4-BE49-F238E27FC236}">
                <a16:creationId xmlns:a16="http://schemas.microsoft.com/office/drawing/2014/main" id="{871D32A4-06A3-419C-A6B0-6841433797C9}"/>
              </a:ext>
            </a:extLst>
          </p:cNvPr>
          <p:cNvCxnSpPr/>
          <p:nvPr/>
        </p:nvCxnSpPr>
        <p:spPr>
          <a:xfrm>
            <a:off x="533400" y="685800"/>
            <a:ext cx="79248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g2c293275ec8_0_111">
            <a:extLst>
              <a:ext uri="{FF2B5EF4-FFF2-40B4-BE49-F238E27FC236}">
                <a16:creationId xmlns:a16="http://schemas.microsoft.com/office/drawing/2014/main" id="{A812D1B9-FC47-1986-9321-3FEB62F4E141}"/>
              </a:ext>
            </a:extLst>
          </p:cNvPr>
          <p:cNvSpPr txBox="1"/>
          <p:nvPr/>
        </p:nvSpPr>
        <p:spPr>
          <a:xfrm>
            <a:off x="870031" y="6295992"/>
            <a:ext cx="589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www.EdExcelencia.org               @EdExcelencia                #LatinoStudentSuccess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c293275ec8_0_111">
            <a:extLst>
              <a:ext uri="{FF2B5EF4-FFF2-40B4-BE49-F238E27FC236}">
                <a16:creationId xmlns:a16="http://schemas.microsoft.com/office/drawing/2014/main" id="{F3D4AB94-C1CF-FB5F-ACBA-D92A280331F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3400" y="762001"/>
            <a:ext cx="7772400" cy="73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>
                <a:solidFill>
                  <a:srgbClr val="002060"/>
                </a:solidFill>
              </a:rPr>
              <a:t>HSIs enroll and graduate one-third of all students and two-thirds of all Latino undergraduates in the nation. </a:t>
            </a:r>
            <a:endParaRPr sz="2400" dirty="0">
              <a:solidFill>
                <a:srgbClr val="002060"/>
              </a:solidFill>
            </a:endParaRPr>
          </a:p>
        </p:txBody>
      </p:sp>
      <p:pic>
        <p:nvPicPr>
          <p:cNvPr id="125" name="Google Shape;125;g2c293275ec8_0_111">
            <a:extLst>
              <a:ext uri="{FF2B5EF4-FFF2-40B4-BE49-F238E27FC236}">
                <a16:creationId xmlns:a16="http://schemas.microsoft.com/office/drawing/2014/main" id="{5C5A36C6-6195-513B-B758-BC6462DE64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052" y="5834137"/>
            <a:ext cx="1641003" cy="7395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9FD7CB-4F85-383D-31F6-A9F43D689A02}"/>
              </a:ext>
            </a:extLst>
          </p:cNvPr>
          <p:cNvSpPr txBox="1"/>
          <p:nvPr/>
        </p:nvSpPr>
        <p:spPr>
          <a:xfrm>
            <a:off x="554384" y="5886051"/>
            <a:ext cx="710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en-US" sz="800" dirty="0"/>
              <a:t>Source: </a:t>
            </a:r>
            <a:r>
              <a:rPr lang="en-US" sz="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Excelencia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Education analysis using U.S. Department of Education, NCES, IPEDS, 2023 Fall Enrollment, Institutional Characteristics, and Completions Surveys.</a:t>
            </a:r>
            <a:endParaRPr lang="en-US" sz="800" b="0" dirty="0">
              <a:effectLst/>
            </a:endParaRPr>
          </a:p>
        </p:txBody>
      </p:sp>
      <p:pic>
        <p:nvPicPr>
          <p:cNvPr id="4" name="Picture 3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FB444C24-69DD-BABE-01F9-46C4BE97C4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111" b="39259"/>
          <a:stretch/>
        </p:blipFill>
        <p:spPr>
          <a:xfrm>
            <a:off x="1443909" y="1683982"/>
            <a:ext cx="6256181" cy="40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1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D686CE3B-CD4C-8CB5-2FF2-CF424A393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g2c293275ec8_0_111">
            <a:extLst>
              <a:ext uri="{FF2B5EF4-FFF2-40B4-BE49-F238E27FC236}">
                <a16:creationId xmlns:a16="http://schemas.microsoft.com/office/drawing/2014/main" id="{3584B578-00BB-178A-5033-49B9C19EA758}"/>
              </a:ext>
            </a:extLst>
          </p:cNvPr>
          <p:cNvCxnSpPr/>
          <p:nvPr/>
        </p:nvCxnSpPr>
        <p:spPr>
          <a:xfrm>
            <a:off x="381000" y="6248400"/>
            <a:ext cx="68580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g2c293275ec8_0_111">
            <a:extLst>
              <a:ext uri="{FF2B5EF4-FFF2-40B4-BE49-F238E27FC236}">
                <a16:creationId xmlns:a16="http://schemas.microsoft.com/office/drawing/2014/main" id="{08813A6F-351E-4B4D-AE86-B9D6D352EBCD}"/>
              </a:ext>
            </a:extLst>
          </p:cNvPr>
          <p:cNvCxnSpPr/>
          <p:nvPr/>
        </p:nvCxnSpPr>
        <p:spPr>
          <a:xfrm>
            <a:off x="533400" y="685800"/>
            <a:ext cx="79248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g2c293275ec8_0_111">
            <a:extLst>
              <a:ext uri="{FF2B5EF4-FFF2-40B4-BE49-F238E27FC236}">
                <a16:creationId xmlns:a16="http://schemas.microsoft.com/office/drawing/2014/main" id="{94197096-F736-C7F9-D6D5-A1D2D18BE1F1}"/>
              </a:ext>
            </a:extLst>
          </p:cNvPr>
          <p:cNvSpPr txBox="1"/>
          <p:nvPr/>
        </p:nvSpPr>
        <p:spPr>
          <a:xfrm>
            <a:off x="870031" y="6295992"/>
            <a:ext cx="589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www.EdExcelencia.org               @EdExcelencia                #LatinoStudentSuccess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c293275ec8_0_111">
            <a:extLst>
              <a:ext uri="{FF2B5EF4-FFF2-40B4-BE49-F238E27FC236}">
                <a16:creationId xmlns:a16="http://schemas.microsoft.com/office/drawing/2014/main" id="{892C3D64-C08B-BA8C-F9BC-D4ED9416CE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3400" y="762001"/>
            <a:ext cx="7772400" cy="73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>
                <a:solidFill>
                  <a:srgbClr val="002060"/>
                </a:solidFill>
              </a:rPr>
              <a:t>HSIs enroll a high concentration of students from various backgrounds. </a:t>
            </a:r>
            <a:endParaRPr sz="2400" dirty="0">
              <a:solidFill>
                <a:srgbClr val="002060"/>
              </a:solidFill>
            </a:endParaRPr>
          </a:p>
        </p:txBody>
      </p:sp>
      <p:pic>
        <p:nvPicPr>
          <p:cNvPr id="125" name="Google Shape;125;g2c293275ec8_0_111">
            <a:extLst>
              <a:ext uri="{FF2B5EF4-FFF2-40B4-BE49-F238E27FC236}">
                <a16:creationId xmlns:a16="http://schemas.microsoft.com/office/drawing/2014/main" id="{875F3FBD-C3E6-7A85-1711-53EFDCED31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052" y="5834137"/>
            <a:ext cx="1641003" cy="7395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FA3F8-240C-2850-8833-8FCA312C7E48}"/>
              </a:ext>
            </a:extLst>
          </p:cNvPr>
          <p:cNvSpPr txBox="1"/>
          <p:nvPr/>
        </p:nvSpPr>
        <p:spPr>
          <a:xfrm>
            <a:off x="626533" y="5757445"/>
            <a:ext cx="710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en-US" sz="800" dirty="0"/>
              <a:t>Source: </a:t>
            </a:r>
            <a:r>
              <a:rPr lang="en-US" sz="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Excelencia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Education analysis using U.S. Department of Education, NCES, IPEDS, 2023 Fall Enrollment, Institutional Characteristics, and Completions Surveys.</a:t>
            </a:r>
            <a:endParaRPr lang="en-US" sz="800" b="0" dirty="0">
              <a:effectLst/>
            </a:endParaRPr>
          </a:p>
        </p:txBody>
      </p:sp>
      <p:pic>
        <p:nvPicPr>
          <p:cNvPr id="4" name="Picture 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4ECC6BCF-111A-09FE-7BE1-BC5BC1509D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931" b="63793"/>
          <a:stretch/>
        </p:blipFill>
        <p:spPr>
          <a:xfrm>
            <a:off x="777224" y="2088546"/>
            <a:ext cx="7437152" cy="27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5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g34bd9321e4f_0_18"/>
          <p:cNvCxnSpPr/>
          <p:nvPr/>
        </p:nvCxnSpPr>
        <p:spPr>
          <a:xfrm>
            <a:off x="381000" y="6248400"/>
            <a:ext cx="68580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g34bd9321e4f_0_18"/>
          <p:cNvCxnSpPr/>
          <p:nvPr/>
        </p:nvCxnSpPr>
        <p:spPr>
          <a:xfrm>
            <a:off x="533400" y="685800"/>
            <a:ext cx="7924800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g34bd9321e4f_0_18"/>
          <p:cNvSpPr txBox="1"/>
          <p:nvPr/>
        </p:nvSpPr>
        <p:spPr>
          <a:xfrm>
            <a:off x="870031" y="6295992"/>
            <a:ext cx="589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www.EdExcelencia.org               @EdExcelencia                #LatinoStudentSuccess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4bd9321e4f_0_18"/>
          <p:cNvSpPr txBox="1">
            <a:spLocks noGrp="1"/>
          </p:cNvSpPr>
          <p:nvPr>
            <p:ph type="ctrTitle"/>
          </p:nvPr>
        </p:nvSpPr>
        <p:spPr>
          <a:xfrm>
            <a:off x="609600" y="2295635"/>
            <a:ext cx="7772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>
                <a:solidFill>
                  <a:srgbClr val="002060"/>
                </a:solidFill>
              </a:rPr>
              <a:t>Learn more about </a:t>
            </a:r>
            <a:r>
              <a:rPr lang="en-US" sz="3200" i="1" dirty="0" err="1">
                <a:solidFill>
                  <a:srgbClr val="002060"/>
                </a:solidFill>
              </a:rPr>
              <a:t>Excelencia’s</a:t>
            </a:r>
            <a:r>
              <a:rPr lang="en-US" sz="3200" dirty="0">
                <a:solidFill>
                  <a:srgbClr val="002060"/>
                </a:solidFill>
              </a:rPr>
              <a:t> analysis on HSIs and more</a:t>
            </a:r>
            <a:endParaRPr sz="3200" dirty="0">
              <a:solidFill>
                <a:srgbClr val="002060"/>
              </a:solidFill>
            </a:endParaRPr>
          </a:p>
        </p:txBody>
      </p:sp>
      <p:pic>
        <p:nvPicPr>
          <p:cNvPr id="155" name="Google Shape;155;g34bd9321e4f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052" y="5834137"/>
            <a:ext cx="1641004" cy="739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01F59A-7387-C755-C516-65361F56C059}"/>
              </a:ext>
            </a:extLst>
          </p:cNvPr>
          <p:cNvSpPr txBox="1"/>
          <p:nvPr/>
        </p:nvSpPr>
        <p:spPr>
          <a:xfrm>
            <a:off x="788674" y="3877332"/>
            <a:ext cx="7566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529B"/>
                </a:solidFill>
              </a:rPr>
              <a:t>EdExcelencia.org</a:t>
            </a:r>
            <a:r>
              <a:rPr lang="en-US" sz="2800" b="1" u="sng" dirty="0">
                <a:solidFill>
                  <a:srgbClr val="00529B"/>
                </a:solidFill>
              </a:rPr>
              <a:t>/research-policy/</a:t>
            </a:r>
            <a:r>
              <a:rPr lang="en-US" sz="2800" b="1" u="sng" dirty="0" err="1">
                <a:solidFill>
                  <a:srgbClr val="00529B"/>
                </a:solidFill>
              </a:rPr>
              <a:t>hispanic</a:t>
            </a:r>
            <a:r>
              <a:rPr lang="en-US" sz="2800" b="1" u="sng" dirty="0">
                <a:solidFill>
                  <a:srgbClr val="00529B"/>
                </a:solidFill>
              </a:rPr>
              <a:t>-serving-institutions-</a:t>
            </a:r>
            <a:r>
              <a:rPr lang="en-US" sz="2800" b="1" u="sng" dirty="0" err="1">
                <a:solidFill>
                  <a:srgbClr val="00529B"/>
                </a:solidFill>
              </a:rPr>
              <a:t>hsis</a:t>
            </a:r>
            <a:endParaRPr lang="en-US" sz="2800" b="1" u="sng" dirty="0">
              <a:solidFill>
                <a:srgbClr val="00529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475</Words>
  <Application>Microsoft Macintosh PowerPoint</Application>
  <PresentationFormat>On-screen Show (4:3)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30 Years of HSIs: Improving Access to Quality for 30%  </vt:lpstr>
      <vt:lpstr>Today’s Agenda</vt:lpstr>
      <vt:lpstr>This year marks 30 years of federal funding for HSIs.</vt:lpstr>
      <vt:lpstr>Over 30 years, funding for HSIs has increased; the number of HSIs has grown significantly as well.</vt:lpstr>
      <vt:lpstr>Over 1,000 institutions are now HSIs or on their way to becoming an HSI. Over 250 offer graduate programs. </vt:lpstr>
      <vt:lpstr>HSIs enroll and graduate one-third of all students and two-thirds of all Latino undergraduates in the nation. </vt:lpstr>
      <vt:lpstr>HSIs enroll a high concentration of students from various backgrounds. </vt:lpstr>
      <vt:lpstr>Learn more about Excelencia’s analysis on HSIs and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Years of HSIs: Improving Access to Quality for 30%  </dc:title>
  <dc:creator>Deborah Santiago</dc:creator>
  <cp:lastModifiedBy>Emily Labandera</cp:lastModifiedBy>
  <cp:revision>55</cp:revision>
  <dcterms:created xsi:type="dcterms:W3CDTF">2016-04-13T09:57:21Z</dcterms:created>
  <dcterms:modified xsi:type="dcterms:W3CDTF">2025-04-17T19:19:15Z</dcterms:modified>
</cp:coreProperties>
</file>